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19"/>
  </p:notesMasterIdLst>
  <p:handoutMasterIdLst>
    <p:handoutMasterId r:id="rId20"/>
  </p:handoutMasterIdLst>
  <p:sldIdLst>
    <p:sldId id="446" r:id="rId5"/>
    <p:sldId id="427" r:id="rId6"/>
    <p:sldId id="462" r:id="rId7"/>
    <p:sldId id="454" r:id="rId8"/>
    <p:sldId id="456" r:id="rId9"/>
    <p:sldId id="466" r:id="rId10"/>
    <p:sldId id="467" r:id="rId11"/>
    <p:sldId id="469" r:id="rId12"/>
    <p:sldId id="468" r:id="rId13"/>
    <p:sldId id="470" r:id="rId14"/>
    <p:sldId id="463" r:id="rId15"/>
    <p:sldId id="464" r:id="rId16"/>
    <p:sldId id="465" r:id="rId17"/>
    <p:sldId id="4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55"/>
    <p:restoredTop sz="84556"/>
  </p:normalViewPr>
  <p:slideViewPr>
    <p:cSldViewPr snapToGrid="0">
      <p:cViewPr varScale="1">
        <p:scale>
          <a:sx n="91" d="100"/>
          <a:sy n="91" d="100"/>
        </p:scale>
        <p:origin x="208" y="1088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11/23/22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11/23/22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869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744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33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225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479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921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744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947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581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909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609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0429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793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996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7102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894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01781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193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803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23624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1462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03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5382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11/23/22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  <p:sldLayoutId id="2147483737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11/23/22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  <p:sldLayoutId id="2147483739" r:id="rId3"/>
    <p:sldLayoutId id="2147483740" r:id="rId4"/>
    <p:sldLayoutId id="2147483741" r:id="rId5"/>
    <p:sldLayoutId id="214748374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11/23/22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  <p:sldLayoutId id="2147483743" r:id="rId3"/>
    <p:sldLayoutId id="2147483744" r:id="rId4"/>
    <p:sldLayoutId id="214748374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11/23/22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  <p:sldLayoutId id="2147483732" r:id="rId3"/>
    <p:sldLayoutId id="214748373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hyperlink" Target="https://mishabatoon.github.io/breastcancer.github.io/" TargetMode="Externa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996">
              <a:srgbClr val="EAE1D7"/>
            </a:gs>
            <a:gs pos="40996">
              <a:srgbClr val="EAE1D7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8" b="18"/>
          <a:stretch/>
        </p:blipFill>
        <p:spPr>
          <a:prstGeom prst="rect">
            <a:avLst/>
          </a:prstGeom>
          <a:solidFill>
            <a:schemeClr val="tx2"/>
          </a:solidFill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1490133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200" dirty="0">
                <a:solidFill>
                  <a:srgbClr val="FFFFFF"/>
                </a:solidFill>
              </a:rPr>
              <a:t>Breast Cancer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CC4A86-CA97-C5C9-FCFE-17F2E97C1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3393" y="4022932"/>
            <a:ext cx="2280248" cy="26906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4B8655-6081-B35C-9EB7-B81A4FFA31B2}"/>
              </a:ext>
            </a:extLst>
          </p:cNvPr>
          <p:cNvSpPr txBox="1"/>
          <p:nvPr/>
        </p:nvSpPr>
        <p:spPr>
          <a:xfrm>
            <a:off x="966951" y="1810434"/>
            <a:ext cx="4078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look into incidence and mortality and a breast cancer detection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164362-0036-5A65-6B89-A55B96D479F9}"/>
              </a:ext>
            </a:extLst>
          </p:cNvPr>
          <p:cNvSpPr txBox="1"/>
          <p:nvPr/>
        </p:nvSpPr>
        <p:spPr>
          <a:xfrm>
            <a:off x="966951" y="5634588"/>
            <a:ext cx="2754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Fernanda Vommaro</a:t>
            </a:r>
          </a:p>
          <a:p>
            <a:r>
              <a:rPr lang="en-US" dirty="0">
                <a:solidFill>
                  <a:schemeClr val="bg1"/>
                </a:solidFill>
              </a:rPr>
              <a:t>Misha Baton</a:t>
            </a:r>
          </a:p>
          <a:p>
            <a:r>
              <a:rPr lang="en-US" dirty="0">
                <a:solidFill>
                  <a:schemeClr val="bg1"/>
                </a:solidFill>
              </a:rPr>
              <a:t>Umang</a:t>
            </a:r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84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B72BD7B-D308-6797-A185-64260F477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762" y="2093176"/>
            <a:ext cx="6578600" cy="43053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44986A6-583D-4323-BBE6-0C4C3B14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Breast Cancer </a:t>
            </a:r>
            <a:br>
              <a:rPr lang="en-US" dirty="0"/>
            </a:br>
            <a:r>
              <a:rPr lang="en-US" dirty="0"/>
              <a:t>Detection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F6C4C-DAFF-BC76-4EF4-A6CFE60CF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Segoe UI" panose="020B0502040204020203" pitchFamily="34" charset="0"/>
              </a:rPr>
              <a:t>Logistic Regression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1CB42D-A527-44ED-ADE2-30B3266BA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CA9712-BECC-DD3C-9C47-06B865D33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39" y="335030"/>
            <a:ext cx="718868" cy="72651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BE07AB5-E216-8ED9-9B83-E98157EBA2F1}"/>
              </a:ext>
            </a:extLst>
          </p:cNvPr>
          <p:cNvSpPr/>
          <p:nvPr/>
        </p:nvSpPr>
        <p:spPr>
          <a:xfrm>
            <a:off x="6741763" y="3429000"/>
            <a:ext cx="402956" cy="399081"/>
          </a:xfrm>
          <a:prstGeom prst="ellipse">
            <a:avLst/>
          </a:prstGeom>
          <a:noFill/>
          <a:ln w="444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34550D-3726-53FA-9D26-58F912318C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6172" y="2743000"/>
            <a:ext cx="912242" cy="9042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DA5136-19F0-919F-B94F-9E64CF68B9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98" y="3847826"/>
            <a:ext cx="4031553" cy="267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3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44986A6-583D-4323-BBE6-0C4C3B14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F6C4C-DAFF-BC76-4EF4-A6CFE60CF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59287" y="1061546"/>
            <a:ext cx="6555036" cy="5284170"/>
          </a:xfrm>
        </p:spPr>
        <p:txBody>
          <a:bodyPr/>
          <a:lstStyle/>
          <a:p>
            <a:r>
              <a:rPr lang="en-US" u="sng" dirty="0"/>
              <a:t>Statistical Visualization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Statistical dataset with categorical variables</a:t>
            </a:r>
          </a:p>
          <a:p>
            <a:pPr marL="285750" indent="-285750">
              <a:buFontTx/>
              <a:buChar char="-"/>
            </a:pPr>
            <a:r>
              <a:rPr lang="en-US" dirty="0"/>
              <a:t>Recent data not easily available</a:t>
            </a:r>
          </a:p>
          <a:p>
            <a:endParaRPr lang="en-US" dirty="0"/>
          </a:p>
          <a:p>
            <a:endParaRPr lang="en-US" u="sng" dirty="0"/>
          </a:p>
          <a:p>
            <a:r>
              <a:rPr lang="en-US" u="sng" dirty="0"/>
              <a:t>Breast Cancer Detection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 having patient demographic data.</a:t>
            </a:r>
          </a:p>
          <a:p>
            <a:pPr marL="285750" indent="-285750">
              <a:buFontTx/>
              <a:buChar char="-"/>
            </a:pPr>
            <a:r>
              <a:rPr lang="en-US" dirty="0"/>
              <a:t>Still 1 false negative. 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1CB42D-A527-44ED-ADE2-30B3266BA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CA9712-BECC-DD3C-9C47-06B865D33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39" y="335030"/>
            <a:ext cx="718868" cy="7265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C4A0F4-F48A-6B42-D856-FE1057853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607" y="3534918"/>
            <a:ext cx="1809673" cy="213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652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44986A6-583D-4323-BBE6-0C4C3B14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Strenghts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F6C4C-DAFF-BC76-4EF4-A6CFE60CF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59287" y="1061546"/>
            <a:ext cx="6555036" cy="5284170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u="sng" dirty="0"/>
              <a:t> Statistical </a:t>
            </a:r>
            <a:r>
              <a:rPr lang="en-US" u="sng" dirty="0" err="1"/>
              <a:t>Vizualization</a:t>
            </a:r>
            <a:endParaRPr lang="en-US" u="sng" dirty="0"/>
          </a:p>
          <a:p>
            <a:pPr marL="285750" indent="-285750">
              <a:buFontTx/>
              <a:buChar char="-"/>
            </a:pPr>
            <a:r>
              <a:rPr lang="en-US" dirty="0"/>
              <a:t>Statistical dataset with categorical variables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Model can be used for other cancers or other diseases</a:t>
            </a:r>
          </a:p>
          <a:p>
            <a:endParaRPr lang="en-US" dirty="0"/>
          </a:p>
          <a:p>
            <a:endParaRPr lang="en-US" u="sng" dirty="0"/>
          </a:p>
          <a:p>
            <a:r>
              <a:rPr lang="en-US" u="sng" dirty="0"/>
              <a:t>Breast Cancer Detection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No missing values in the dataset.</a:t>
            </a:r>
          </a:p>
          <a:p>
            <a:pPr marL="285750" indent="-285750">
              <a:buFontTx/>
              <a:buChar char="-"/>
            </a:pPr>
            <a:r>
              <a:rPr lang="en-US" dirty="0"/>
              <a:t>Mostly numerical data.</a:t>
            </a:r>
          </a:p>
          <a:p>
            <a:pPr marL="285750" indent="-285750">
              <a:buFontTx/>
              <a:buChar char="-"/>
            </a:pPr>
            <a:r>
              <a:rPr lang="en-US" dirty="0"/>
              <a:t>Potential application with patient triage.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1CB42D-A527-44ED-ADE2-30B3266BA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CA9712-BECC-DD3C-9C47-06B865D33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39" y="335030"/>
            <a:ext cx="718868" cy="7265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F964F3-AC13-27F4-A6B8-9DC935D61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63" y="3441700"/>
            <a:ext cx="2549487" cy="221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60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44986A6-583D-4323-BBE6-0C4C3B14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Future work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F6C4C-DAFF-BC76-4EF4-A6CFE60CF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59287" y="1061546"/>
            <a:ext cx="6555036" cy="5284170"/>
          </a:xfrm>
        </p:spPr>
        <p:txBody>
          <a:bodyPr/>
          <a:lstStyle/>
          <a:p>
            <a:r>
              <a:rPr lang="en-US" u="sng" dirty="0"/>
              <a:t> Statistical </a:t>
            </a:r>
            <a:r>
              <a:rPr lang="en-US" u="sng" dirty="0" err="1"/>
              <a:t>Vizualization</a:t>
            </a:r>
            <a:endParaRPr lang="en-US" u="sng" dirty="0"/>
          </a:p>
          <a:p>
            <a:pPr marL="285750" indent="-285750">
              <a:buFontTx/>
              <a:buChar char="-"/>
            </a:pPr>
            <a:r>
              <a:rPr lang="en-US" dirty="0"/>
              <a:t>Add data from 2019 to present</a:t>
            </a:r>
          </a:p>
          <a:p>
            <a:pPr marL="285750" indent="-285750">
              <a:buFontTx/>
              <a:buChar char="-"/>
            </a:pPr>
            <a:r>
              <a:rPr lang="en-US" dirty="0"/>
              <a:t>Add interactive linear models to the webpage</a:t>
            </a:r>
          </a:p>
          <a:p>
            <a:pPr marL="285750" indent="-285750">
              <a:buFontTx/>
              <a:buChar char="-"/>
            </a:pPr>
            <a:r>
              <a:rPr lang="en-US" dirty="0"/>
              <a:t>Include age-grouped data</a:t>
            </a:r>
          </a:p>
          <a:p>
            <a:pPr marL="285750" indent="-285750">
              <a:buFontTx/>
              <a:buChar char="-"/>
            </a:pPr>
            <a:r>
              <a:rPr lang="en-US" dirty="0"/>
              <a:t>Expand globally</a:t>
            </a:r>
          </a:p>
          <a:p>
            <a:endParaRPr lang="en-US" dirty="0"/>
          </a:p>
          <a:p>
            <a:r>
              <a:rPr lang="en-US" u="sng" dirty="0"/>
              <a:t>Breast Cancer Detection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Retrain the model with a larger dataset. </a:t>
            </a:r>
          </a:p>
          <a:p>
            <a:pPr marL="285750" indent="-285750">
              <a:buFontTx/>
              <a:buChar char="-"/>
            </a:pPr>
            <a:r>
              <a:rPr lang="en-US" dirty="0"/>
              <a:t>Build a tool where doctors can provide inputs and see the results for their patients.</a:t>
            </a:r>
          </a:p>
          <a:p>
            <a:pPr marL="285750" indent="-285750">
              <a:buFontTx/>
              <a:buChar char="-"/>
            </a:pPr>
            <a:r>
              <a:rPr lang="en-US" dirty="0"/>
              <a:t>Expand the model for other types of cancer.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1CB42D-A527-44ED-ADE2-30B3266BA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CA9712-BECC-DD3C-9C47-06B865D33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39" y="335030"/>
            <a:ext cx="718868" cy="7265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8C8D47-CAC3-0DDC-A5F7-6AC3A51F2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677" y="3441700"/>
            <a:ext cx="2223265" cy="208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01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8672D-5FCB-D23D-FFB6-2383BD934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Any questions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A63E9D-4148-01DC-7988-775D03229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757" y="1261871"/>
            <a:ext cx="4177335" cy="458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44986A6-583D-4323-BBE6-0C4C3B14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1CB42D-A527-44ED-ADE2-30B3266BA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CA9712-BECC-DD3C-9C47-06B865D33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39" y="335030"/>
            <a:ext cx="718868" cy="7265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5F6A6F5-4A0D-856E-B21E-A9E826ADE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992" y="-1124"/>
            <a:ext cx="6484681" cy="685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177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44986A6-583D-4323-BBE6-0C4C3B14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Dataset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1CB42D-A527-44ED-ADE2-30B3266BA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CA9712-BECC-DD3C-9C47-06B865D33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39" y="335030"/>
            <a:ext cx="718868" cy="72651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A4F30D-3076-8993-260B-E91F5FA8507C}"/>
              </a:ext>
            </a:extLst>
          </p:cNvPr>
          <p:cNvCxnSpPr>
            <a:cxnSpLocks/>
          </p:cNvCxnSpPr>
          <p:nvPr/>
        </p:nvCxnSpPr>
        <p:spPr>
          <a:xfrm flipV="1">
            <a:off x="3580483" y="2702353"/>
            <a:ext cx="2181339" cy="1176525"/>
          </a:xfrm>
          <a:prstGeom prst="straightConnector1">
            <a:avLst/>
          </a:prstGeom>
          <a:ln>
            <a:solidFill>
              <a:schemeClr val="accent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4807837-A0CB-AACB-4F4F-AFE48D6BC327}"/>
              </a:ext>
            </a:extLst>
          </p:cNvPr>
          <p:cNvCxnSpPr>
            <a:cxnSpLocks/>
          </p:cNvCxnSpPr>
          <p:nvPr/>
        </p:nvCxnSpPr>
        <p:spPr>
          <a:xfrm>
            <a:off x="3580482" y="4527933"/>
            <a:ext cx="2291508" cy="710199"/>
          </a:xfrm>
          <a:prstGeom prst="straightConnector1">
            <a:avLst/>
          </a:prstGeom>
          <a:ln>
            <a:solidFill>
              <a:schemeClr val="accent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Placeholder 10" descr="A picture containing clipart, vector graphics&#10;&#10;Description automatically generated">
            <a:extLst>
              <a:ext uri="{FF2B5EF4-FFF2-40B4-BE49-F238E27FC236}">
                <a16:creationId xmlns:a16="http://schemas.microsoft.com/office/drawing/2014/main" id="{3A1E7AD3-3944-1A4E-D709-EC2D811902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4160" b="4160"/>
          <a:stretch>
            <a:fillRect/>
          </a:stretch>
        </p:blipFill>
        <p:spPr>
          <a:xfrm>
            <a:off x="1521131" y="3553637"/>
            <a:ext cx="1695802" cy="1554725"/>
          </a:xfr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B6A7C44E-739E-C3CB-1562-5FDC6ACB68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3693" y="843319"/>
            <a:ext cx="3321997" cy="3321997"/>
          </a:xfrm>
          <a:prstGeom prst="rect">
            <a:avLst/>
          </a:prstGeom>
        </p:spPr>
      </p:pic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2D90B65D-8E4E-66C8-E953-857305807C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6107" y="4071430"/>
            <a:ext cx="3927830" cy="235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776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44986A6-583D-4323-BBE6-0C4C3B14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Methodology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E65EB129-CDA4-7A25-BF41-CFC77A03810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0191" b="10191"/>
          <a:stretch>
            <a:fillRect/>
          </a:stretch>
        </p:blipFill>
        <p:spPr>
          <a:xfrm>
            <a:off x="1857993" y="3580082"/>
            <a:ext cx="1604209" cy="1470752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1CB42D-A527-44ED-ADE2-30B3266BA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CA9712-BECC-DD3C-9C47-06B865D33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739" y="335030"/>
            <a:ext cx="718868" cy="72651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435AEC3-F0D4-241E-09DE-28211E0D6096}"/>
              </a:ext>
            </a:extLst>
          </p:cNvPr>
          <p:cNvGrpSpPr/>
          <p:nvPr/>
        </p:nvGrpSpPr>
        <p:grpSpPr>
          <a:xfrm>
            <a:off x="5977336" y="1644812"/>
            <a:ext cx="2748215" cy="1545108"/>
            <a:chOff x="4076700" y="2914370"/>
            <a:chExt cx="2748215" cy="154510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0CB231E-14EB-95B4-A94E-9D7246F2D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76700" y="2914370"/>
              <a:ext cx="2748215" cy="1545108"/>
            </a:xfrm>
            <a:prstGeom prst="rect">
              <a:avLst/>
            </a:prstGeom>
          </p:spPr>
        </p:pic>
        <p:pic>
          <p:nvPicPr>
            <p:cNvPr id="9" name="Picture Placeholder 2">
              <a:extLst>
                <a:ext uri="{FF2B5EF4-FFF2-40B4-BE49-F238E27FC236}">
                  <a16:creationId xmlns:a16="http://schemas.microsoft.com/office/drawing/2014/main" id="{FEE5FF90-5E06-AE60-C4FE-B6B61826D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0191" b="10191"/>
            <a:stretch>
              <a:fillRect/>
            </a:stretch>
          </p:blipFill>
          <p:spPr>
            <a:xfrm>
              <a:off x="4076701" y="2914370"/>
              <a:ext cx="738572" cy="677129"/>
            </a:xfrm>
            <a:prstGeom prst="rect">
              <a:avLst/>
            </a:prstGeom>
          </p:spPr>
        </p:pic>
      </p:grpSp>
      <p:pic>
        <p:nvPicPr>
          <p:cNvPr id="12" name="Picture 11" descr="Qr code&#10;&#10;Description automatically generated">
            <a:extLst>
              <a:ext uri="{FF2B5EF4-FFF2-40B4-BE49-F238E27FC236}">
                <a16:creationId xmlns:a16="http://schemas.microsoft.com/office/drawing/2014/main" id="{81E8AB9D-DB1E-57A9-E1D6-42F58A2BB8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7336" y="4238285"/>
            <a:ext cx="2889063" cy="162509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A4F30D-3076-8993-260B-E91F5FA8507C}"/>
              </a:ext>
            </a:extLst>
          </p:cNvPr>
          <p:cNvCxnSpPr>
            <a:cxnSpLocks/>
          </p:cNvCxnSpPr>
          <p:nvPr/>
        </p:nvCxnSpPr>
        <p:spPr>
          <a:xfrm flipV="1">
            <a:off x="3580483" y="2702353"/>
            <a:ext cx="2181339" cy="1176525"/>
          </a:xfrm>
          <a:prstGeom prst="straightConnector1">
            <a:avLst/>
          </a:prstGeom>
          <a:ln>
            <a:solidFill>
              <a:schemeClr val="accent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4807837-A0CB-AACB-4F4F-AFE48D6BC327}"/>
              </a:ext>
            </a:extLst>
          </p:cNvPr>
          <p:cNvCxnSpPr>
            <a:cxnSpLocks/>
          </p:cNvCxnSpPr>
          <p:nvPr/>
        </p:nvCxnSpPr>
        <p:spPr>
          <a:xfrm>
            <a:off x="3580482" y="4527933"/>
            <a:ext cx="2291508" cy="710199"/>
          </a:xfrm>
          <a:prstGeom prst="straightConnector1">
            <a:avLst/>
          </a:prstGeom>
          <a:ln>
            <a:solidFill>
              <a:schemeClr val="accent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8DC99C8-3CD4-EA27-2267-5D16FD1DB151}"/>
              </a:ext>
            </a:extLst>
          </p:cNvPr>
          <p:cNvSpPr txBox="1"/>
          <p:nvPr/>
        </p:nvSpPr>
        <p:spPr>
          <a:xfrm>
            <a:off x="1313918" y="5155659"/>
            <a:ext cx="2762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Clean and process 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CBE82A-7803-5257-ACB1-89D6B95EE415}"/>
              </a:ext>
            </a:extLst>
          </p:cNvPr>
          <p:cNvSpPr txBox="1"/>
          <p:nvPr/>
        </p:nvSpPr>
        <p:spPr>
          <a:xfrm>
            <a:off x="8725551" y="1955701"/>
            <a:ext cx="3927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Detection Tree Classifier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Random Forests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Logistic Regression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Linear Regression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FD92FC-39B4-C1C7-7E4A-9C3167728A88}"/>
              </a:ext>
            </a:extLst>
          </p:cNvPr>
          <p:cNvSpPr txBox="1"/>
          <p:nvPr/>
        </p:nvSpPr>
        <p:spPr>
          <a:xfrm>
            <a:off x="9509964" y="4786327"/>
            <a:ext cx="392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Vizualization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7FA101-813C-FE0B-3B02-10EF055945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6384" y="4612641"/>
            <a:ext cx="1378334" cy="82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18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44986A6-583D-4323-BBE6-0C4C3B14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Visualization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1CB42D-A527-44ED-ADE2-30B3266BA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CA9712-BECC-DD3C-9C47-06B865D33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39" y="335030"/>
            <a:ext cx="718868" cy="7265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2F3197C-D573-724D-0C69-2F7D458ED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7150" y="866743"/>
            <a:ext cx="5172694" cy="4430821"/>
          </a:xfrm>
          <a:prstGeom prst="rect">
            <a:avLst/>
          </a:prstGeom>
        </p:spPr>
      </p:pic>
      <p:pic>
        <p:nvPicPr>
          <p:cNvPr id="10" name="Picture 9">
            <a:hlinkClick r:id="rId5"/>
            <a:extLst>
              <a:ext uri="{FF2B5EF4-FFF2-40B4-BE49-F238E27FC236}">
                <a16:creationId xmlns:a16="http://schemas.microsoft.com/office/drawing/2014/main" id="{9384C7FB-1376-658A-7299-B0291D7D4E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1292" y="1855803"/>
            <a:ext cx="4863935" cy="417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17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44986A6-583D-4323-BBE6-0C4C3B14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Breast Cancer </a:t>
            </a:r>
            <a:br>
              <a:rPr lang="en-US" dirty="0"/>
            </a:br>
            <a:r>
              <a:rPr lang="en-US" dirty="0"/>
              <a:t>Detection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F6C4C-DAFF-BC76-4EF4-A6CFE60CF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sz="1800" dirty="0">
                <a:effectLst/>
                <a:latin typeface="Segoe UI" panose="020B0502040204020203" pitchFamily="34" charset="0"/>
              </a:rPr>
              <a:t>DATASET: 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</a:rPr>
              <a:t>University of Wisconsin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effectLst/>
                <a:latin typeface="Segoe UI" panose="020B0502040204020203" pitchFamily="34" charset="0"/>
              </a:rPr>
              <a:t>Fine Needle </a:t>
            </a:r>
            <a:r>
              <a:rPr lang="en-US" dirty="0">
                <a:latin typeface="Segoe UI" panose="020B0502040204020203" pitchFamily="34" charset="0"/>
              </a:rPr>
              <a:t>A</a:t>
            </a:r>
            <a:r>
              <a:rPr lang="en-US" sz="1800" dirty="0">
                <a:effectLst/>
                <a:latin typeface="Segoe UI" panose="020B0502040204020203" pitchFamily="34" charset="0"/>
              </a:rPr>
              <a:t>spirate (FNA)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goe UI" panose="020B0502040204020203" pitchFamily="34" charset="0"/>
              </a:rPr>
              <a:t>C</a:t>
            </a:r>
            <a:r>
              <a:rPr lang="en-US" sz="1800" dirty="0">
                <a:effectLst/>
                <a:latin typeface="Segoe UI" panose="020B0502040204020203" pitchFamily="34" charset="0"/>
              </a:rPr>
              <a:t>haracteristics of the cell nuclei</a:t>
            </a:r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1CB42D-A527-44ED-ADE2-30B3266BA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CA9712-BECC-DD3C-9C47-06B865D33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39" y="335030"/>
            <a:ext cx="718868" cy="726516"/>
          </a:xfrm>
          <a:prstGeom prst="rect">
            <a:avLst/>
          </a:prstGeom>
        </p:spPr>
      </p:pic>
      <p:pic>
        <p:nvPicPr>
          <p:cNvPr id="2050" name="Picture 2" descr="Fine Needle Breast Cytology (FNAC Breast Biopsy) – Doctall">
            <a:extLst>
              <a:ext uri="{FF2B5EF4-FFF2-40B4-BE49-F238E27FC236}">
                <a16:creationId xmlns:a16="http://schemas.microsoft.com/office/drawing/2014/main" id="{8D1F2CA0-75E1-6B01-7205-F4E70304E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388" y="1030150"/>
            <a:ext cx="6867499" cy="485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84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44986A6-583D-4323-BBE6-0C4C3B14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Breast Cancer </a:t>
            </a:r>
            <a:br>
              <a:rPr lang="en-US" dirty="0"/>
            </a:br>
            <a:r>
              <a:rPr lang="en-US" dirty="0"/>
              <a:t>Detection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F6C4C-DAFF-BC76-4EF4-A6CFE60CF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sz="1800" dirty="0">
                <a:effectLst/>
                <a:latin typeface="Segoe UI" panose="020B0502040204020203" pitchFamily="34" charset="0"/>
              </a:rPr>
              <a:t>Correlation Heatmap Matrix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1CB42D-A527-44ED-ADE2-30B3266BA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CA9712-BECC-DD3C-9C47-06B865D33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39" y="335030"/>
            <a:ext cx="718868" cy="7265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FA5923-024D-3B4F-09E6-7489B8C9E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2776" y="1061546"/>
            <a:ext cx="7772400" cy="551455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E39E1B5-C149-BB15-DD9C-5B2CC8E27D1F}"/>
              </a:ext>
            </a:extLst>
          </p:cNvPr>
          <p:cNvSpPr/>
          <p:nvPr/>
        </p:nvSpPr>
        <p:spPr>
          <a:xfrm>
            <a:off x="4305298" y="2154264"/>
            <a:ext cx="1227597" cy="521673"/>
          </a:xfrm>
          <a:prstGeom prst="ellipse">
            <a:avLst/>
          </a:prstGeom>
          <a:noFill/>
          <a:ln w="444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9A8EF7D-1366-6DDC-4CF1-35AB0B8344B9}"/>
              </a:ext>
            </a:extLst>
          </p:cNvPr>
          <p:cNvSpPr/>
          <p:nvPr/>
        </p:nvSpPr>
        <p:spPr>
          <a:xfrm>
            <a:off x="6491090" y="4788976"/>
            <a:ext cx="576136" cy="1246064"/>
          </a:xfrm>
          <a:prstGeom prst="ellipse">
            <a:avLst/>
          </a:prstGeom>
          <a:noFill/>
          <a:ln w="444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D3DD703-9365-A833-3AF9-2D2F9B1C9E4E}"/>
              </a:ext>
            </a:extLst>
          </p:cNvPr>
          <p:cNvSpPr/>
          <p:nvPr/>
        </p:nvSpPr>
        <p:spPr>
          <a:xfrm>
            <a:off x="6461442" y="2200759"/>
            <a:ext cx="576136" cy="475178"/>
          </a:xfrm>
          <a:prstGeom prst="ellipse">
            <a:avLst/>
          </a:prstGeom>
          <a:noFill/>
          <a:ln w="444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95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A8EB487-F262-0C7B-ECDF-08795ECF6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762" y="2224158"/>
            <a:ext cx="6578600" cy="43053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44986A6-583D-4323-BBE6-0C4C3B14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Breast Cancer </a:t>
            </a:r>
            <a:br>
              <a:rPr lang="en-US" dirty="0"/>
            </a:br>
            <a:r>
              <a:rPr lang="en-US" dirty="0"/>
              <a:t>Detection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F6C4C-DAFF-BC76-4EF4-A6CFE60CF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Segoe UI" panose="020B0502040204020203" pitchFamily="34" charset="0"/>
              </a:rPr>
              <a:t>Random Forests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1CB42D-A527-44ED-ADE2-30B3266BA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CA9712-BECC-DD3C-9C47-06B865D33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39" y="335030"/>
            <a:ext cx="718868" cy="7265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D6BEEA-2A64-263B-7250-9D63522D7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" y="3952770"/>
            <a:ext cx="4031553" cy="257668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0EC2061-8138-21BE-F1D8-24AE5560C3FB}"/>
              </a:ext>
            </a:extLst>
          </p:cNvPr>
          <p:cNvSpPr/>
          <p:nvPr/>
        </p:nvSpPr>
        <p:spPr>
          <a:xfrm>
            <a:off x="6741763" y="3429000"/>
            <a:ext cx="402956" cy="399081"/>
          </a:xfrm>
          <a:prstGeom prst="ellipse">
            <a:avLst/>
          </a:prstGeom>
          <a:noFill/>
          <a:ln w="444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913402-3BCE-9354-07A2-2105D10872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8481" y="2741067"/>
            <a:ext cx="911506" cy="90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6DD97C8-5214-FF67-88D5-747CFF540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762" y="2217670"/>
            <a:ext cx="6578600" cy="43053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44986A6-583D-4323-BBE6-0C4C3B14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Breast Cancer </a:t>
            </a:r>
            <a:br>
              <a:rPr lang="en-US" dirty="0"/>
            </a:br>
            <a:r>
              <a:rPr lang="en-US" dirty="0"/>
              <a:t>Detection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F6C4C-DAFF-BC76-4EF4-A6CFE60CF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Segoe UI" panose="020B0502040204020203" pitchFamily="34" charset="0"/>
              </a:rPr>
              <a:t>Decision Tree Classifier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1CB42D-A527-44ED-ADE2-30B3266BA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CA9712-BECC-DD3C-9C47-06B865D33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39" y="335030"/>
            <a:ext cx="718868" cy="7265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FFF89B-04A6-D9A9-5593-A98D271E9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" y="3946282"/>
            <a:ext cx="4031553" cy="257668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A209831-FC1F-1BE6-423D-2A21B647475C}"/>
              </a:ext>
            </a:extLst>
          </p:cNvPr>
          <p:cNvSpPr/>
          <p:nvPr/>
        </p:nvSpPr>
        <p:spPr>
          <a:xfrm>
            <a:off x="6741763" y="3429000"/>
            <a:ext cx="402956" cy="399081"/>
          </a:xfrm>
          <a:prstGeom prst="ellipse">
            <a:avLst/>
          </a:prstGeom>
          <a:noFill/>
          <a:ln w="444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B18E7C-2742-FBE5-9C43-C2E01BC319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8481" y="2741067"/>
            <a:ext cx="911506" cy="90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10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tf66906339_win32</Template>
  <TotalTime>0</TotalTime>
  <Words>226</Words>
  <Application>Microsoft Macintosh PowerPoint</Application>
  <PresentationFormat>Widescreen</PresentationFormat>
  <Paragraphs>73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Segoe UI</vt:lpstr>
      <vt:lpstr>Segoe UI Light</vt:lpstr>
      <vt:lpstr>Balancing Act</vt:lpstr>
      <vt:lpstr>Wellspring</vt:lpstr>
      <vt:lpstr>Star of the show</vt:lpstr>
      <vt:lpstr>Amusements</vt:lpstr>
      <vt:lpstr>Breast Cancer</vt:lpstr>
      <vt:lpstr>Motivation</vt:lpstr>
      <vt:lpstr>Dataset</vt:lpstr>
      <vt:lpstr>Methodology</vt:lpstr>
      <vt:lpstr>Visualization</vt:lpstr>
      <vt:lpstr>Breast Cancer  Detection</vt:lpstr>
      <vt:lpstr>Breast Cancer  Detection</vt:lpstr>
      <vt:lpstr>Breast Cancer  Detection</vt:lpstr>
      <vt:lpstr>Breast Cancer  Detection</vt:lpstr>
      <vt:lpstr>Breast Cancer  Detection</vt:lpstr>
      <vt:lpstr>Limitations</vt:lpstr>
      <vt:lpstr>Strenghts</vt:lpstr>
      <vt:lpstr>Future work</vt:lpstr>
      <vt:lpstr>Any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2021-12-08T21:54:28Z</dcterms:created>
  <dcterms:modified xsi:type="dcterms:W3CDTF">2022-11-28T00:18:05Z</dcterms:modified>
</cp:coreProperties>
</file>